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5" r:id="rId3"/>
    <p:sldId id="266" r:id="rId4"/>
    <p:sldId id="271" r:id="rId5"/>
    <p:sldId id="272" r:id="rId6"/>
    <p:sldId id="274" r:id="rId7"/>
    <p:sldId id="270" r:id="rId8"/>
    <p:sldId id="263" r:id="rId9"/>
    <p:sldId id="264" r:id="rId10"/>
    <p:sldId id="279" r:id="rId11"/>
    <p:sldId id="275" r:id="rId12"/>
    <p:sldId id="276" r:id="rId13"/>
    <p:sldId id="283" r:id="rId14"/>
    <p:sldId id="284" r:id="rId15"/>
    <p:sldId id="292" r:id="rId16"/>
    <p:sldId id="289" r:id="rId17"/>
    <p:sldId id="291" r:id="rId18"/>
    <p:sldId id="285" r:id="rId19"/>
    <p:sldId id="286" r:id="rId20"/>
    <p:sldId id="280" r:id="rId21"/>
    <p:sldId id="287" r:id="rId22"/>
    <p:sldId id="295" r:id="rId23"/>
    <p:sldId id="260" r:id="rId24"/>
    <p:sldId id="282" r:id="rId25"/>
    <p:sldId id="281" r:id="rId26"/>
    <p:sldId id="293" r:id="rId27"/>
    <p:sldId id="294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5120"/>
    <a:srgbClr val="A77D05"/>
    <a:srgbClr val="C59715"/>
    <a:srgbClr val="813B42"/>
    <a:srgbClr val="79373D"/>
    <a:srgbClr val="5A2781"/>
    <a:srgbClr val="582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1EEC3-1711-4264-B92C-3FE6CB7B2D4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BBC57-D371-4076-8DEE-65074B64C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chemeClr val="dk1"/>
                </a:solidFill>
              </a:rPr>
              <a:pPr algn="r">
                <a:buSzPct val="25000"/>
              </a:pPr>
              <a:t>11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chemeClr val="dk1"/>
                </a:solidFill>
              </a:rPr>
              <a:pPr algn="r">
                <a:buSzPct val="25000"/>
              </a:pPr>
              <a:t>12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8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/>
          <p:nvPr userDrawn="1"/>
        </p:nvSpPr>
        <p:spPr>
          <a:xfrm>
            <a:off x="14478001" y="254000"/>
            <a:ext cx="3933825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/>
          </a:p>
        </p:txBody>
      </p:sp>
      <p:sp>
        <p:nvSpPr>
          <p:cNvPr id="4" name="Прямоугольник 61"/>
          <p:cNvSpPr/>
          <p:nvPr userDrawn="1"/>
        </p:nvSpPr>
        <p:spPr>
          <a:xfrm>
            <a:off x="4572000" y="5813425"/>
            <a:ext cx="4572000" cy="3048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2"/>
          <p:cNvSpPr/>
          <p:nvPr userDrawn="1"/>
        </p:nvSpPr>
        <p:spPr>
          <a:xfrm>
            <a:off x="0" y="2236788"/>
            <a:ext cx="4572000" cy="3048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/>
          <a:srcRect l="1968" t="14107" r="2628" b="6651"/>
          <a:stretch>
            <a:fillRect/>
          </a:stretch>
        </p:blipFill>
        <p:spPr bwMode="auto">
          <a:xfrm>
            <a:off x="0" y="2576513"/>
            <a:ext cx="9144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1"/>
          <p:cNvGrpSpPr>
            <a:grpSpLocks/>
          </p:cNvGrpSpPr>
          <p:nvPr userDrawn="1"/>
        </p:nvGrpSpPr>
        <p:grpSpPr bwMode="auto">
          <a:xfrm>
            <a:off x="284164" y="2952751"/>
            <a:ext cx="1443037" cy="2473325"/>
            <a:chOff x="284285" y="2214194"/>
            <a:chExt cx="1443038" cy="18557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1584448" y="3460120"/>
              <a:ext cx="142875" cy="1917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400298" y="3460120"/>
              <a:ext cx="177800" cy="19177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249486" y="3460120"/>
              <a:ext cx="142875" cy="1917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55811" y="3460120"/>
              <a:ext cx="165100" cy="19177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81185" y="3460120"/>
              <a:ext cx="142875" cy="1917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00210" y="3456547"/>
              <a:ext cx="165100" cy="197728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500185" y="3460120"/>
              <a:ext cx="165100" cy="19177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84285" y="3460120"/>
              <a:ext cx="165100" cy="19177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620961" y="3946103"/>
              <a:ext cx="104775" cy="114349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487611" y="3946103"/>
              <a:ext cx="104775" cy="114349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354261" y="3946103"/>
              <a:ext cx="111125" cy="123878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1227261" y="3941339"/>
              <a:ext cx="109537" cy="121496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138361" y="3946103"/>
              <a:ext cx="85725" cy="114349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1003422" y="3946103"/>
              <a:ext cx="103188" cy="114349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843085" y="3946103"/>
              <a:ext cx="138112" cy="114349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717672" y="3946103"/>
              <a:ext cx="101600" cy="114349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590672" y="3946103"/>
              <a:ext cx="109538" cy="114349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479547" y="3941339"/>
              <a:ext cx="109538" cy="121496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7" name="Freeform 23"/>
            <p:cNvSpPr>
              <a:spLocks noEditPoints="1"/>
            </p:cNvSpPr>
            <p:nvPr userDrawn="1"/>
          </p:nvSpPr>
          <p:spPr bwMode="auto">
            <a:xfrm>
              <a:off x="392235" y="3946103"/>
              <a:ext cx="76200" cy="114349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285872" y="3946103"/>
              <a:ext cx="87313" cy="114349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605086" y="3237379"/>
              <a:ext cx="69850" cy="16676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1587623" y="3257628"/>
              <a:ext cx="104775" cy="119113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1454273" y="3257628"/>
              <a:ext cx="101600" cy="119113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1347911" y="3257628"/>
              <a:ext cx="85725" cy="119113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1224086" y="3256437"/>
              <a:ext cx="101600" cy="126260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1135186" y="3257628"/>
              <a:ext cx="74612" cy="119113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31"/>
            <p:cNvSpPr>
              <a:spLocks noEditPoints="1"/>
            </p:cNvSpPr>
            <p:nvPr userDrawn="1"/>
          </p:nvSpPr>
          <p:spPr bwMode="auto">
            <a:xfrm>
              <a:off x="1017711" y="3257628"/>
              <a:ext cx="85725" cy="119113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876422" y="3256437"/>
              <a:ext cx="130175" cy="126260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752597" y="3257628"/>
              <a:ext cx="101600" cy="119113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627185" y="3256437"/>
              <a:ext cx="104775" cy="126260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511297" y="3256437"/>
              <a:ext cx="109538" cy="126260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427160" y="3257628"/>
              <a:ext cx="74612" cy="119113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37"/>
            <p:cNvSpPr>
              <a:spLocks/>
            </p:cNvSpPr>
            <p:nvPr userDrawn="1"/>
          </p:nvSpPr>
          <p:spPr bwMode="auto">
            <a:xfrm>
              <a:off x="320797" y="3257628"/>
              <a:ext cx="87313" cy="119113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1468561" y="3738846"/>
              <a:ext cx="85725" cy="119113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1346323" y="3738846"/>
              <a:ext cx="104775" cy="119113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1212973" y="3738846"/>
              <a:ext cx="101600" cy="119113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1125661" y="3738846"/>
              <a:ext cx="63500" cy="119113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973260" y="3738846"/>
              <a:ext cx="122237" cy="119113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927222" y="3738846"/>
              <a:ext cx="14288" cy="119113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835147" y="3738846"/>
              <a:ext cx="76200" cy="119113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733547" y="3738846"/>
              <a:ext cx="77788" cy="119113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582735" y="3737655"/>
              <a:ext cx="128587" cy="12268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457322" y="3738846"/>
              <a:ext cx="101600" cy="119113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608135" y="2214194"/>
              <a:ext cx="792163" cy="438337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608135" y="2500066"/>
              <a:ext cx="792163" cy="663462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pic>
        <p:nvPicPr>
          <p:cNvPr id="54" name="Рисунок 116" descr="2.png"/>
          <p:cNvPicPr>
            <a:picLocks noChangeAspect="1"/>
          </p:cNvPicPr>
          <p:nvPr userDrawn="1"/>
        </p:nvPicPr>
        <p:blipFill>
          <a:blip r:embed="rId4"/>
          <a:srcRect l="5203" t="2670" r="2576" b="2734"/>
          <a:stretch>
            <a:fillRect/>
          </a:stretch>
        </p:blipFill>
        <p:spPr bwMode="auto">
          <a:xfrm>
            <a:off x="7312026" y="873127"/>
            <a:ext cx="1654175" cy="3567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" name="Рисунок 117" descr="11__.png"/>
          <p:cNvPicPr>
            <a:picLocks noChangeAspect="1"/>
          </p:cNvPicPr>
          <p:nvPr userDrawn="1"/>
        </p:nvPicPr>
        <p:blipFill>
          <a:blip r:embed="rId5"/>
          <a:srcRect t="8258" r="15007" b="12390"/>
          <a:stretch>
            <a:fillRect/>
          </a:stretch>
        </p:blipFill>
        <p:spPr bwMode="auto">
          <a:xfrm>
            <a:off x="4481513" y="2236788"/>
            <a:ext cx="2676525" cy="2203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" name="Рисунок 65" descr="2.tif"/>
          <p:cNvPicPr>
            <a:picLocks noChangeAspect="1"/>
          </p:cNvPicPr>
          <p:nvPr userDrawn="1"/>
        </p:nvPicPr>
        <p:blipFill>
          <a:blip r:embed="rId6"/>
          <a:srcRect t="352" r="139"/>
          <a:stretch>
            <a:fillRect/>
          </a:stretch>
        </p:blipFill>
        <p:spPr bwMode="auto">
          <a:xfrm>
            <a:off x="2241551" y="3914775"/>
            <a:ext cx="2659063" cy="2203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" name="Прямоугольник 119"/>
          <p:cNvSpPr/>
          <p:nvPr userDrawn="1"/>
        </p:nvSpPr>
        <p:spPr>
          <a:xfrm>
            <a:off x="2039939" y="6127752"/>
            <a:ext cx="193675" cy="25876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5181433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43956" cy="19288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НАЦИОНАЛЬНАЯ  СИСТЕМА ПРОФЕССИОНАЛЬНОГО РОСТА   ПЕДАГОГИЧЕСКИХ КАДРОВ</a:t>
            </a:r>
            <a:endParaRPr lang="ru-RU" sz="4000" b="1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928934"/>
            <a:ext cx="8543956" cy="1653342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Внедрение мотивационных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механизмов повышения квалификации педагогов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4857760"/>
            <a:ext cx="3357586" cy="571504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Шиверновская Л.В.,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директор МБОУ СОШ № 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14678" y="5857892"/>
            <a:ext cx="3357586" cy="571504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г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ород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Дивногорск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2019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BCD85B5-4FEA-4B76-9B38-1E94BF1FC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72" y="335666"/>
            <a:ext cx="6890378" cy="1666754"/>
          </a:xfrm>
        </p:spPr>
        <p:txBody>
          <a:bodyPr>
            <a:normAutofit fontScale="90000"/>
          </a:bodyPr>
          <a:lstStyle/>
          <a:p>
            <a:pPr algn="ctr"/>
            <a:r>
              <a:rPr lang="ru-RU" kern="1200" dirty="0">
                <a:solidFill>
                  <a:srgbClr val="607492"/>
                </a:solidFill>
                <a:latin typeface="Arial" charset="0"/>
                <a:ea typeface="+mn-ea"/>
                <a:cs typeface="+mn-cs"/>
              </a:rPr>
              <a:t>Современные тенденции и вызовы в системе управления образованием на разных уровнях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CE2C775-0264-4CFD-A1FE-A9BEA2149A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64575" y="4603129"/>
            <a:ext cx="6705600" cy="120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kern="1200" dirty="0" err="1">
                <a:latin typeface="Arial" charset="0"/>
              </a:rPr>
              <a:t>С.Д.Красноусов</a:t>
            </a:r>
            <a:r>
              <a:rPr lang="ru-RU" sz="2000" kern="1200" dirty="0">
                <a:latin typeface="Arial" charset="0"/>
              </a:rPr>
              <a:t>, </a:t>
            </a:r>
            <a:r>
              <a:rPr lang="ru-RU" sz="2000" kern="1200" dirty="0" err="1">
                <a:latin typeface="Arial" charset="0"/>
              </a:rPr>
              <a:t>и.о.зав.кафедрой</a:t>
            </a:r>
            <a:r>
              <a:rPr lang="ru-RU" sz="2000" kern="1200" dirty="0">
                <a:latin typeface="Arial" charset="0"/>
              </a:rPr>
              <a:t> </a:t>
            </a:r>
          </a:p>
          <a:p>
            <a:pPr marL="0" indent="0">
              <a:buNone/>
            </a:pPr>
            <a:r>
              <a:rPr lang="ru-RU" sz="2000" kern="1200" dirty="0">
                <a:latin typeface="Arial" charset="0"/>
              </a:rPr>
              <a:t>управления, экономики и права</a:t>
            </a:r>
          </a:p>
        </p:txBody>
      </p:sp>
    </p:spTree>
    <p:extLst>
      <p:ext uri="{BB962C8B-B14F-4D97-AF65-F5344CB8AC3E}">
        <p14:creationId xmlns:p14="http://schemas.microsoft.com/office/powerpoint/2010/main" val="40271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>
          <a:xfrm>
            <a:off x="6632098" y="4141557"/>
            <a:ext cx="2519376" cy="2430715"/>
          </a:xfrm>
          <a:prstGeom prst="rect">
            <a:avLst/>
          </a:prstGeom>
        </p:spPr>
      </p:pic>
      <p:pic>
        <p:nvPicPr>
          <p:cNvPr id="34" name="Shape 10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429290" y="1390115"/>
            <a:ext cx="6867663" cy="406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1" r="-5944"/>
          <a:stretch/>
        </p:blipFill>
        <p:spPr>
          <a:xfrm flipH="1">
            <a:off x="785786" y="4143380"/>
            <a:ext cx="3101322" cy="24481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/>
          <a:stretch/>
        </p:blipFill>
        <p:spPr>
          <a:xfrm>
            <a:off x="4000496" y="4143380"/>
            <a:ext cx="2604348" cy="250033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8540" y="112172"/>
            <a:ext cx="3852000" cy="6624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29150" y="203261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Внедрение мотивационных </a:t>
            </a:r>
            <a:br>
              <a:rPr lang="ru-RU" sz="2400" dirty="0"/>
            </a:br>
            <a:r>
              <a:rPr lang="ru-RU" sz="2400" dirty="0"/>
              <a:t>механизмов актуальных изменений квалификаций педагогов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217" y="2547344"/>
            <a:ext cx="632674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333"/>
              </a:spcAft>
            </a:pPr>
            <a:r>
              <a:rPr lang="ru-RU" sz="2400" dirty="0">
                <a:solidFill>
                  <a:schemeClr val="bg1"/>
                </a:solidFill>
              </a:rPr>
              <a:t>01</a:t>
            </a:r>
          </a:p>
          <a:p>
            <a:pPr algn="ctr">
              <a:spcAft>
                <a:spcPts val="1333"/>
              </a:spcAft>
            </a:pPr>
            <a:r>
              <a:rPr lang="ru-RU" sz="2400" dirty="0">
                <a:solidFill>
                  <a:schemeClr val="bg1"/>
                </a:solidFill>
              </a:rPr>
              <a:t>02</a:t>
            </a:r>
          </a:p>
          <a:p>
            <a:pPr algn="ctr">
              <a:spcAft>
                <a:spcPts val="1333"/>
              </a:spcAft>
            </a:pPr>
            <a:r>
              <a:rPr lang="ru-RU" sz="2400" dirty="0">
                <a:solidFill>
                  <a:schemeClr val="bg1"/>
                </a:solidFill>
              </a:rPr>
              <a:t>03</a:t>
            </a:r>
          </a:p>
          <a:p>
            <a:pPr algn="ctr">
              <a:spcAft>
                <a:spcPts val="1333"/>
              </a:spcAft>
            </a:pPr>
            <a:r>
              <a:rPr lang="ru-RU" sz="3200" b="1" dirty="0">
                <a:solidFill>
                  <a:srgbClr val="00CC9C"/>
                </a:solidFill>
              </a:rPr>
              <a:t>04</a:t>
            </a:r>
          </a:p>
          <a:p>
            <a:pPr algn="ctr">
              <a:spcAft>
                <a:spcPts val="1333"/>
              </a:spcAft>
            </a:pPr>
            <a:r>
              <a:rPr lang="ru-RU" sz="2400" dirty="0">
                <a:solidFill>
                  <a:schemeClr val="bg1"/>
                </a:solidFill>
              </a:rPr>
              <a:t>05</a:t>
            </a:r>
          </a:p>
          <a:p>
            <a:pPr algn="ctr">
              <a:spcAft>
                <a:spcPts val="1333"/>
              </a:spcAft>
            </a:pPr>
            <a:r>
              <a:rPr lang="ru-RU" sz="2400" dirty="0">
                <a:solidFill>
                  <a:schemeClr val="bg1"/>
                </a:solidFill>
              </a:rPr>
              <a:t>06</a:t>
            </a:r>
          </a:p>
          <a:p>
            <a:pPr algn="ctr">
              <a:spcAft>
                <a:spcPts val="1333"/>
              </a:spcAft>
            </a:pPr>
            <a:r>
              <a:rPr lang="ru-RU" sz="2400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751" y="4153471"/>
            <a:ext cx="144000" cy="57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3207434" y="642505"/>
            <a:ext cx="144000" cy="7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56672" y="642505"/>
            <a:ext cx="5887329" cy="768000"/>
          </a:xfrm>
          <a:prstGeom prst="rect">
            <a:avLst/>
          </a:prstGeom>
          <a:solidFill>
            <a:srgbClr val="00C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TextBox 119"/>
          <p:cNvSpPr txBox="1"/>
          <p:nvPr/>
        </p:nvSpPr>
        <p:spPr>
          <a:xfrm>
            <a:off x="3500430" y="642918"/>
            <a:ext cx="425898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67" dirty="0"/>
              <a:t>НАПРАВЛЕНИЕ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8072463" y="0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/>
              <a:t>4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 flipV="1">
            <a:off x="1063063" y="4045331"/>
            <a:ext cx="0" cy="792000"/>
          </a:xfrm>
          <a:prstGeom prst="line">
            <a:avLst/>
          </a:prstGeom>
          <a:ln w="12700">
            <a:solidFill>
              <a:schemeClr val="bg1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613380" y="4241265"/>
            <a:ext cx="2318125" cy="2243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69943" y="4241265"/>
            <a:ext cx="2318125" cy="2243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26381" y="4241265"/>
            <a:ext cx="2318125" cy="2243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4" y="315850"/>
            <a:ext cx="1182032" cy="20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9001156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607492"/>
                </a:solidFill>
              </a:rPr>
              <a:t>ПОКАЗАТЕЛИ НАЦИОНАЛЬНОГО ПРОЕКТА </a:t>
            </a:r>
            <a:r>
              <a:rPr lang="ru-RU" sz="4267" b="1" dirty="0">
                <a:solidFill>
                  <a:srgbClr val="607492"/>
                </a:solidFill>
              </a:rPr>
              <a:t>«ОБРАЗОВАНИЕ»</a:t>
            </a:r>
            <a:endParaRPr lang="ru-RU" sz="3733" b="1" dirty="0">
              <a:solidFill>
                <a:srgbClr val="607492"/>
              </a:solidFill>
            </a:endParaRPr>
          </a:p>
        </p:txBody>
      </p:sp>
      <p:pic>
        <p:nvPicPr>
          <p:cNvPr id="5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1946310" y="-339690"/>
            <a:ext cx="5251380" cy="914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2067875" y="4117581"/>
            <a:ext cx="5040000" cy="0"/>
          </a:xfrm>
          <a:prstGeom prst="line">
            <a:avLst/>
          </a:prstGeom>
          <a:ln w="285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"/>
          <p:cNvGrpSpPr/>
          <p:nvPr/>
        </p:nvGrpSpPr>
        <p:grpSpPr>
          <a:xfrm>
            <a:off x="290514" y="1799191"/>
            <a:ext cx="781024" cy="701115"/>
            <a:chOff x="563271" y="1279511"/>
            <a:chExt cx="1639159" cy="1111261"/>
          </a:xfrm>
        </p:grpSpPr>
        <p:sp>
          <p:nvSpPr>
            <p:cNvPr id="8" name="Овал 7"/>
            <p:cNvSpPr/>
            <p:nvPr/>
          </p:nvSpPr>
          <p:spPr>
            <a:xfrm>
              <a:off x="1218361" y="1366149"/>
              <a:ext cx="937986" cy="937986"/>
            </a:xfrm>
            <a:prstGeom prst="ellipse">
              <a:avLst/>
            </a:prstGeom>
            <a:solidFill>
              <a:srgbClr val="00C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172278" y="1320066"/>
              <a:ext cx="1030152" cy="103015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71" y="1279511"/>
              <a:ext cx="1218013" cy="111126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643438" y="2071678"/>
            <a:ext cx="4357717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2024 г. – реализован комплекс мер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для непрерывного и планомерного повышения квалификации педагогических работников, в том числе на основе использования современных цифровых технологий, формирования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участия в профессиональных ассоциациях, программах обмена опытом и лучшими практиками, привлечения работодателей к дополнительному профессиональному образованию. педагогических работников, в том числе в форме стажировок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2024 г. – обеспечено прохождение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не менее 10% педагогических работников систем общего и дополнительного образования детей добровольной независимой оценки профессиональной квалификации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6392" y="1706015"/>
            <a:ext cx="182954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1714488"/>
            <a:ext cx="3405932" cy="74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</a:rPr>
              <a:t>ФЕДЕРАЛЬНЫЙ ПРОЕКТ</a:t>
            </a:r>
            <a:br>
              <a:rPr lang="ru-RU" sz="2133" dirty="0">
                <a:solidFill>
                  <a:schemeClr val="bg1"/>
                </a:solidFill>
              </a:rPr>
            </a:br>
            <a:r>
              <a:rPr lang="ru-RU" sz="2133" dirty="0">
                <a:solidFill>
                  <a:schemeClr val="bg1"/>
                </a:solidFill>
              </a:rPr>
              <a:t>«УЧИТЕЛЬ БУДУЩЕГО»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2643182"/>
            <a:ext cx="182954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3071810"/>
            <a:ext cx="4266279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ru-RU" dirty="0">
                <a:solidFill>
                  <a:schemeClr val="bg1"/>
                </a:solidFill>
              </a:rPr>
              <a:t>2024 г. – обеспечено повышение уровня профессионального мастерства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форматах непрерывного образования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не менее 50% педагогических работников системы общего, дополнительного образования детей и профессионального образования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ru-RU" dirty="0">
                <a:solidFill>
                  <a:schemeClr val="bg1"/>
                </a:solidFill>
              </a:rPr>
              <a:t>2020 г. – внедрена система аттестации руководителей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8471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ПОВЫШЕНИЕ  КВАЛИФИКАЦИИ ПЕДАГОГОВ  ШКОЛЫ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Кто?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Где?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Когда?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КВАЛИФИКАЦИИ ПЕДАГОГОВ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-обязанность;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-</a:t>
            </a:r>
            <a:r>
              <a:rPr lang="ru-RU" sz="4000" b="1" dirty="0" err="1" smtClean="0">
                <a:solidFill>
                  <a:schemeClr val="accent1"/>
                </a:solidFill>
              </a:rPr>
              <a:t>проблемы+траектория</a:t>
            </a:r>
            <a:r>
              <a:rPr lang="ru-RU" sz="4000" b="1" dirty="0" smtClean="0">
                <a:solidFill>
                  <a:schemeClr val="accent1"/>
                </a:solidFill>
              </a:rPr>
              <a:t>;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</a:rPr>
              <a:t>мотивация;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-доверие;</a:t>
            </a:r>
          </a:p>
          <a:p>
            <a:pPr>
              <a:buNone/>
            </a:pPr>
            <a:r>
              <a:rPr lang="ru-RU" sz="4000" b="1" dirty="0">
                <a:solidFill>
                  <a:schemeClr val="accent1"/>
                </a:solidFill>
              </a:rPr>
              <a:t>-</a:t>
            </a:r>
            <a:r>
              <a:rPr lang="ru-RU" sz="4000" b="1" dirty="0" smtClean="0">
                <a:solidFill>
                  <a:schemeClr val="accent1"/>
                </a:solidFill>
              </a:rPr>
              <a:t>команда (чувство локтя);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-…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ПРОЕКТИВНАЯ МЕТОДИКА «ДЕРЕВЬЯ»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1448701" cy="204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357430"/>
            <a:ext cx="1071570" cy="15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1448701" cy="204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571744"/>
            <a:ext cx="17175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14884"/>
            <a:ext cx="10608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256"/>
            <a:ext cx="1448701" cy="204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72074"/>
            <a:ext cx="1071570" cy="15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969533"/>
            <a:ext cx="1571636" cy="22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Первый уровень интерпретации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422"/>
            <a:ext cx="8858312" cy="12858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Каждое из деревьев обозначает  определённые мотивы   профессиональной    деятельности педагога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7158" y="2643182"/>
            <a:ext cx="8424936" cy="4000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1-е дерево – мотив удовольствия, материального благополучия;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2-е дерево – мотив познания, потребность в обновлении;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3-е дерево- эстетический мотив, потребность окружить себя красотой во всех проявлениях;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4-е мотив общения, потребность душевной близости и построения дружеских связей;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5-е дерево – мотив самоутверждения, потребность в одобрении, признании и высоком социальном статусе;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6-е дерево – мотив самосовершенствования, осознания своих идеалов, ценностей, потребность и стремление соответствовать идеалу.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142984"/>
            <a:ext cx="8424936" cy="485778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Второй уровень интерпретации- по последовательности   выбора   деревьев:</a:t>
            </a:r>
          </a:p>
          <a:p>
            <a:pPr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/>
              <a:t>1,2-е деревья – преобладающие мотивы;</a:t>
            </a:r>
          </a:p>
          <a:p>
            <a:r>
              <a:rPr lang="ru-RU" sz="2400" dirty="0" smtClean="0"/>
              <a:t>3,4-е деревья – обычные естественные потребности;</a:t>
            </a:r>
          </a:p>
          <a:p>
            <a:r>
              <a:rPr lang="ru-RU" sz="2400" dirty="0" smtClean="0"/>
              <a:t>5-е дерево – сознательно игнорируемая потребность либо отказ от данного вида потребностей;</a:t>
            </a:r>
          </a:p>
          <a:p>
            <a:r>
              <a:rPr lang="ru-RU" sz="2400" dirty="0" smtClean="0"/>
              <a:t>6-е дерево – недавно удовлетворённая потребность либо неактуальная в текущий период.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8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КВАЛИФИКАЦИИ ПЕДАГОГОВ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МОТИВАЦИЯ</a:t>
            </a:r>
          </a:p>
          <a:p>
            <a:pPr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МОТИВАЦИЯ   ПЕДАГОГОВ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72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«Модель условий мотивации профессионального развития учителя»,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Н. В.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Немова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«Управление методической работой в школе» (М. «Сентябрь», 1999)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Мотивы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к профессиональному развитию  и 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стимулы,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которые можно использовать для профессионального развития;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- методы и приёмы мотивации.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92975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9373D"/>
                </a:solidFill>
                <a:latin typeface="+mn-lt"/>
              </a:rPr>
              <a:t>ФЕДЕРАЛЬНЫЕ  ПРОЕКТЫ</a:t>
            </a:r>
            <a:endParaRPr lang="ru-RU" b="1" dirty="0">
              <a:solidFill>
                <a:srgbClr val="79373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8858312" cy="485778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813B42"/>
                </a:solidFill>
              </a:rPr>
              <a:t>Профстандарт</a:t>
            </a:r>
            <a:r>
              <a:rPr lang="ru-RU" sz="2800" b="1" dirty="0" smtClean="0">
                <a:solidFill>
                  <a:srgbClr val="813B42"/>
                </a:solidFill>
              </a:rPr>
              <a:t> «Педагог»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813B42"/>
                </a:solidFill>
              </a:rPr>
              <a:t>                                     </a:t>
            </a:r>
            <a:r>
              <a:rPr lang="ru-RU" sz="2000" b="1" dirty="0" smtClean="0">
                <a:solidFill>
                  <a:srgbClr val="813B42"/>
                </a:solidFill>
              </a:rPr>
              <a:t>Сроки- ???</a:t>
            </a:r>
          </a:p>
          <a:p>
            <a:pPr>
              <a:buNone/>
            </a:pPr>
            <a:endParaRPr lang="ru-RU" sz="2000" b="1" dirty="0" smtClean="0">
              <a:solidFill>
                <a:srgbClr val="813B42"/>
              </a:solidFill>
            </a:endParaRPr>
          </a:p>
          <a:p>
            <a:r>
              <a:rPr lang="ru-RU" sz="2800" b="1" dirty="0" smtClean="0">
                <a:solidFill>
                  <a:srgbClr val="813B42"/>
                </a:solidFill>
              </a:rPr>
              <a:t>Национальная  </a:t>
            </a:r>
            <a:r>
              <a:rPr lang="ru-RU" sz="2800" b="1" dirty="0" err="1" smtClean="0">
                <a:solidFill>
                  <a:srgbClr val="813B42"/>
                </a:solidFill>
              </a:rPr>
              <a:t>сиситема</a:t>
            </a:r>
            <a:r>
              <a:rPr lang="ru-RU" sz="2800" b="1" dirty="0" smtClean="0">
                <a:solidFill>
                  <a:srgbClr val="813B42"/>
                </a:solidFill>
              </a:rPr>
              <a:t>  учительского  роста (НСУР)                   </a:t>
            </a:r>
            <a:r>
              <a:rPr lang="ru-RU" sz="2000" b="1" dirty="0" smtClean="0">
                <a:solidFill>
                  <a:srgbClr val="813B42"/>
                </a:solidFill>
              </a:rPr>
              <a:t>Сроки  внедрения:     2018-2020г.г.</a:t>
            </a:r>
          </a:p>
          <a:p>
            <a:pPr>
              <a:buNone/>
            </a:pPr>
            <a:endParaRPr lang="ru-RU" sz="2000" b="1" dirty="0" smtClean="0">
              <a:solidFill>
                <a:srgbClr val="813B42"/>
              </a:solidFill>
            </a:endParaRPr>
          </a:p>
          <a:p>
            <a:r>
              <a:rPr lang="ru-RU" sz="2800" b="1" dirty="0" smtClean="0">
                <a:solidFill>
                  <a:srgbClr val="813B42"/>
                </a:solidFill>
              </a:rPr>
              <a:t>Новая модель аттестации педагогов</a:t>
            </a:r>
          </a:p>
          <a:p>
            <a:pPr>
              <a:buNone/>
            </a:pPr>
            <a:endParaRPr lang="ru-RU" sz="2800" b="1" dirty="0" smtClean="0">
              <a:solidFill>
                <a:srgbClr val="813B42"/>
              </a:solidFill>
            </a:endParaRPr>
          </a:p>
          <a:p>
            <a:r>
              <a:rPr lang="ru-RU" sz="2800" b="1" dirty="0" smtClean="0">
                <a:solidFill>
                  <a:srgbClr val="813B42"/>
                </a:solidFill>
              </a:rPr>
              <a:t>Национальный проект «Образование» от 24.12.2018г.             </a:t>
            </a:r>
            <a:r>
              <a:rPr lang="ru-RU" sz="2000" b="1" dirty="0" smtClean="0">
                <a:solidFill>
                  <a:srgbClr val="813B42"/>
                </a:solidFill>
              </a:rPr>
              <a:t>Сроки реализации:    январь 2019-2024г.г.</a:t>
            </a:r>
          </a:p>
        </p:txBody>
      </p:sp>
      <p:pic>
        <p:nvPicPr>
          <p:cNvPr id="4" name="Рисунок 3" descr="logo_NPRus_netbox.png"/>
          <p:cNvPicPr>
            <a:picLocks noChangeAspect="1"/>
          </p:cNvPicPr>
          <p:nvPr/>
        </p:nvPicPr>
        <p:blipFill>
          <a:blip r:embed="rId2" cstate="print"/>
          <a:srcRect l="49167"/>
          <a:stretch>
            <a:fillRect/>
          </a:stretch>
        </p:blipFill>
        <p:spPr>
          <a:xfrm>
            <a:off x="6786578" y="1643050"/>
            <a:ext cx="1776014" cy="11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МОТИВАЦИЯ   ПЕДАГОГОВ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Анкета «Выявление способности учителя к профессиональному развитию».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Анкета «Факторы, стимулирующие обучение и препятствующие развитию  и саморазвитию учителей в школе".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Изучение мотивации профессиональной деятельности (методика К.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Замфира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в модификации А.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Реана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): внешняя и внутренняя мотивация.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МОТИВАЦИЯ   ПЕДАГОГОВ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1" y="1857362"/>
          <a:ext cx="7643868" cy="4214843"/>
        </p:xfrm>
        <a:graphic>
          <a:graphicData uri="http://schemas.openxmlformats.org/drawingml/2006/table">
            <a:tbl>
              <a:tblPr/>
              <a:tblGrid>
                <a:gridCol w="180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 педагогов к самообразованию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Ф.И.О. педагога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Стимулирующие факторы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Препятствующие факторы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Система мер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Активное 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Не сложившееся 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Остановившееся 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704088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ОБРАЗОВАТЕЛЬНАЯ  ПРОГРАММА ПЕДАГОГА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50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ОБРАЗОВАТЕЛЬНАЯ      ПРОГРАММА     ПЕДАГОГА </a:t>
            </a:r>
            <a:r>
              <a:rPr lang="ru-RU" sz="1400" dirty="0" smtClean="0"/>
              <a:t>   НА ________ УЧЕБНЫЙ ГОД</a:t>
            </a:r>
          </a:p>
          <a:p>
            <a:pPr>
              <a:buNone/>
            </a:pPr>
            <a:r>
              <a:rPr lang="ru-RU" sz="1400" dirty="0" smtClean="0"/>
              <a:t> Учитель: …………………………………………………………….</a:t>
            </a:r>
          </a:p>
          <a:p>
            <a:pPr>
              <a:buNone/>
            </a:pPr>
            <a:r>
              <a:rPr lang="ru-RU" sz="1400" dirty="0" smtClean="0"/>
              <a:t> Проблема: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 Образовательная  цель педагога:</a:t>
            </a:r>
          </a:p>
          <a:p>
            <a:pPr>
              <a:buNone/>
            </a:pP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3500438"/>
          <a:ext cx="8215369" cy="3000396"/>
        </p:xfrm>
        <a:graphic>
          <a:graphicData uri="http://schemas.openxmlformats.org/drawingml/2006/table">
            <a:tbl>
              <a:tblPr/>
              <a:tblGrid>
                <a:gridCol w="3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8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№\п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Источники и средства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Сроки обучения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Критерии эффективности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(чего достигли)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Способы оценки результатов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Повысить  …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Разработать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Составить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провести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систематизировать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Материалы ….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Использовать перечень УУД, …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Составила перечень литературы, …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Провела  мастер-классы…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Записала  на видео…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как проверить, узнать о том, чего достигли, что изменилось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индикаторы, по которым можно судить о выполнении задач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Представить опыт (где?) на сайте …., конференции …, …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Получить отзыв, рецензию на … от …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КВАЛИФИКАЦИИ ПЕДАГОГОВ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Организационные формы работы: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БГ - большая группа (коллектив);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МГ-малая группа;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 – пара;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ПСС – пара сменного состава;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ИФ – индивидуальная форма работы.</a:t>
            </a:r>
          </a:p>
          <a:p>
            <a:pPr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КВАЛИФИКАЦИИ ПЕДАГОГОВ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Формы  повышения квалификации: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обучение на курсах ПК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кПК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 в  семинарах,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вебинарах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 в составе  творческой  группы (ТГ);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в реализации проекта;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педагогическая  мастерская (ПМ);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клуб (ПКл);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система мастер-классов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М-кл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исследовательская деятельность педагога;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Портфолио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педагога»</a:t>
            </a:r>
          </a:p>
          <a:p>
            <a:pPr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КВАЛИФИКАЦИИ ПЕДАГОГОВ: внутренние ресурсы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86058"/>
            <a:ext cx="8643998" cy="3538542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1) Педагогический клуб «Проектирование».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2) Творческая  группа «Читательская грамотность».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3) Творческая группа «Инженерная школа».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4) Творческая группа «Общие способы коммуникации на уроке.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Оргдиалог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5) Тематические пары.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КВАЛИФИКАЦИИ ПЕДАГОГОВ: внешние ресурсы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70823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1) «Школа цифрового века» – проект ИД «Первое сентября», участники – с 2011 года.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  Педагоги- 72%  активные участники + родители.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 Журналы, брошюры, модульные курсы,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вебинары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, курсы ПК, электронные  учебники.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2)                 «ФОКСФОРД» 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https://foxford.ru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МГУ, ВШЭ, МФТИ 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библиотеке более 70 курсов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повышения квалификации и профессиональной переподготовки, большой каталог курсов по ФГОС. Стоимость обучения начинается от 490 рублей, а по специальной партнерской программе вы имеете возможность учиться бесплатно.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00504"/>
            <a:ext cx="888984" cy="89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КВАЛИФИКАЦИИ ПЕДАГОГОВ: внешние ресурсы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401080" cy="4714908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3) ООО«ЛЕКТОРИУМ» 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www.lektorium.tv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           образовательный  проект, платформа для публикации МООК.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Курсы для школьников, студентов и учителей (бесплатные и платные).</a:t>
            </a:r>
          </a:p>
          <a:p>
            <a:pPr marL="514350" indent="-51435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4) Курсы повышения квалификации  фонда «Вольное дело» (2018-2019г.г.)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по инженерному направлению:</a:t>
            </a:r>
          </a:p>
          <a:p>
            <a:pPr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«Инженерный дизайн CAD» 5-6 кл., «Интернет вещей», </a:t>
            </a:r>
          </a:p>
          <a:p>
            <a:pPr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«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Медиа-коммуникации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», «Промышленный дизайн. Макетирование»,   «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Прототипирование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», ТРИЗ, «Производственные системы в современном производстве», «Введение в специальность: Энергетика» «Металлургия будущего» .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000240"/>
            <a:ext cx="857256" cy="6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000504"/>
            <a:ext cx="1431928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643998" cy="285752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 ВНИМАНИЕ!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01122" cy="9286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НСУР- национальная система учительского роста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5163"/>
            <a:ext cx="8429684" cy="480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786874" cy="9286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НСУР- новая модель аттестации педагогов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35163"/>
            <a:ext cx="8429684" cy="46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НСУР- новая модель аттестации педагогов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71931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86874" cy="6429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НСУР- новая модель аттестации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429684" cy="545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10001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НСУР- новая модель аттестации педагогов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2374"/>
            <a:ext cx="8215370" cy="49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57422" y="142853"/>
            <a:ext cx="63579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Национальный проект </a:t>
            </a:r>
            <a:br>
              <a:rPr lang="ru-RU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«Образование</a:t>
            </a:r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» - 2018</a:t>
            </a:r>
            <a:endParaRPr lang="ru-RU" sz="4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21" name="Рисунок 20" descr="logo_NPRus_netbox.png"/>
          <p:cNvPicPr>
            <a:picLocks noChangeAspect="1"/>
          </p:cNvPicPr>
          <p:nvPr/>
        </p:nvPicPr>
        <p:blipFill>
          <a:blip r:embed="rId3" cstate="print"/>
          <a:srcRect l="49167"/>
          <a:stretch>
            <a:fillRect/>
          </a:stretch>
        </p:blipFill>
        <p:spPr>
          <a:xfrm>
            <a:off x="500034" y="214290"/>
            <a:ext cx="1776014" cy="1161248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1643050"/>
            <a:ext cx="8496944" cy="47149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Перечень федеральных проектов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Современная школа.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Успех каждого ребенка.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Поддержка семей, имеющих детей.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Цифровая образовательная среда.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Учитель будущего.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 Молодые профессионалы.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7. Новые возможности для каждого.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8. Социальная активность.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9. Экспорт образования.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10. Социальные лифты для каждого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28860" y="0"/>
            <a:ext cx="63579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Национальный проект </a:t>
            </a:r>
            <a:br>
              <a:rPr lang="ru-RU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«Образование</a:t>
            </a:r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» - 2018</a:t>
            </a:r>
            <a:endParaRPr lang="ru-RU" sz="4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21" name="Рисунок 20" descr="logo_NPRus_netbox.png"/>
          <p:cNvPicPr>
            <a:picLocks noChangeAspect="1"/>
          </p:cNvPicPr>
          <p:nvPr/>
        </p:nvPicPr>
        <p:blipFill>
          <a:blip r:embed="rId3" cstate="print"/>
          <a:srcRect l="49167"/>
          <a:stretch>
            <a:fillRect/>
          </a:stretch>
        </p:blipFill>
        <p:spPr>
          <a:xfrm>
            <a:off x="500034" y="142852"/>
            <a:ext cx="1776014" cy="11612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30197"/>
              </p:ext>
            </p:extLst>
          </p:nvPr>
        </p:nvGraphicFramePr>
        <p:xfrm>
          <a:off x="214282" y="1444225"/>
          <a:ext cx="8786874" cy="5199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 декабря 2019 - 31 декабря 2024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Провести добровольную независимую оценку профессиональной квалификации не менее 10% педагогических работников систем общего образования и дополнительного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июня 2020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Внедрить систему аттестации руководителей школы во всех субъектах РФ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31 декабря 2020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Ввести национальную систему учительского роста педагогических работников.</a:t>
                      </a:r>
                    </a:p>
                    <a:p>
                      <a:pPr algn="l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Внести изменения в номенклатуру должностей педагогических работников, руководителей школ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 декабря 2020 - 31 декабря 2024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Вовлечь не менее 70% учителей в возрасте до 35 лет в различные формы поддержки и сопровождения в первые три года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 декабря 2024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Повысить уровень мастерства в форматах непрерывного образования не менее 50% педагогических работников системы общего, дополнительного и профессионального 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1064</Words>
  <Application>Microsoft Office PowerPoint</Application>
  <PresentationFormat>Экран (4:3)</PresentationFormat>
  <Paragraphs>197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Поток</vt:lpstr>
      <vt:lpstr>НАЦИОНАЛЬНАЯ  СИСТЕМА ПРОФЕССИОНАЛЬНОГО РОСТА   ПЕДАГОГИЧЕСКИХ КАДРОВ</vt:lpstr>
      <vt:lpstr>ФЕДЕРАЛЬНЫЕ  ПРОЕКТЫ</vt:lpstr>
      <vt:lpstr>НСУР- национальная система учительского роста</vt:lpstr>
      <vt:lpstr>НСУР- новая модель аттестации педагогов</vt:lpstr>
      <vt:lpstr>НСУР- новая модель аттестации педагогов</vt:lpstr>
      <vt:lpstr>НСУР- новая модель аттестации</vt:lpstr>
      <vt:lpstr>НСУР- новая модель аттестации педагогов</vt:lpstr>
      <vt:lpstr>Презентация PowerPoint</vt:lpstr>
      <vt:lpstr>Презентация PowerPoint</vt:lpstr>
      <vt:lpstr>Современные тенденции и вызовы в системе управления образованием на разных уровнях</vt:lpstr>
      <vt:lpstr>Презентация PowerPoint</vt:lpstr>
      <vt:lpstr>Презентация PowerPoint</vt:lpstr>
      <vt:lpstr>ПОВЫШЕНИЕ  КВАЛИФИКАЦИИ ПЕДАГОГОВ  ШКОЛЫ</vt:lpstr>
      <vt:lpstr>ПОВЫШЕНИЕ КВАЛИФИКАЦИИ ПЕДАГОГОВ</vt:lpstr>
      <vt:lpstr>ПРОЕКТИВНАЯ МЕТОДИКА «ДЕРЕВЬЯ»</vt:lpstr>
      <vt:lpstr>Первый уровень интерпретации</vt:lpstr>
      <vt:lpstr>Презентация PowerPoint</vt:lpstr>
      <vt:lpstr>ПОВЫШЕНИЕ КВАЛИФИКАЦИИ ПЕДАГОГОВ</vt:lpstr>
      <vt:lpstr>МОТИВАЦИЯ   ПЕДАГОГОВ</vt:lpstr>
      <vt:lpstr>МОТИВАЦИЯ   ПЕДАГОГОВ</vt:lpstr>
      <vt:lpstr>МОТИВАЦИЯ   ПЕДАГОГОВ</vt:lpstr>
      <vt:lpstr>ОБРАЗОВАТЕЛЬНАЯ  ПРОГРАММА ПЕДАГОГА</vt:lpstr>
      <vt:lpstr>ПОВЫШЕНИЕ КВАЛИФИКАЦИИ ПЕДАГОГОВ</vt:lpstr>
      <vt:lpstr>ПОВЫШЕНИЕ КВАЛИФИКАЦИИ ПЕДАГОГОВ</vt:lpstr>
      <vt:lpstr>ПОВЫШЕНИЕ КВАЛИФИКАЦИИ ПЕДАГОГОВ: внутренние ресурсы</vt:lpstr>
      <vt:lpstr>ПОВЫШЕНИЕ КВАЛИФИКАЦИИ ПЕДАГОГОВ: внешние ресурсы</vt:lpstr>
      <vt:lpstr>ПОВЫШЕНИЕ КВАЛИФИКАЦИИ ПЕДАГОГОВ: внешние ресурсы</vt:lpstr>
      <vt:lpstr>СПАСИБО  ЗА 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 СИСТЕМА ПРОФЕССИОНАЛЬНОГО РОСТА   ПЕДАГОГИЧЕСКИХ КАДРОВ</dc:title>
  <cp:lastModifiedBy>User</cp:lastModifiedBy>
  <cp:revision>25</cp:revision>
  <dcterms:modified xsi:type="dcterms:W3CDTF">2019-03-29T02:54:21Z</dcterms:modified>
</cp:coreProperties>
</file>